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Roboto"/>
      <p:regular r:id="rId13"/>
      <p:bold r:id="rId14"/>
      <p:italic r:id="rId15"/>
      <p:boldItalic r:id="rId16"/>
    </p:embeddedFont>
    <p:embeddedFont>
      <p:font typeface="Titillium Web"/>
      <p:regular r:id="rId17"/>
      <p:bold r:id="rId18"/>
      <p:italic r:id="rId19"/>
      <p:boldItalic r:id="rId20"/>
    </p:embeddedFon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TitilliumWeb-boldItalic.fntdata"/><Relationship Id="rId11" Type="http://schemas.openxmlformats.org/officeDocument/2006/relationships/slide" Target="slides/slide7.xml"/><Relationship Id="rId22" Type="http://schemas.openxmlformats.org/officeDocument/2006/relationships/font" Target="fonts/HelveticaNeue-bold.fntdata"/><Relationship Id="rId10" Type="http://schemas.openxmlformats.org/officeDocument/2006/relationships/slide" Target="slides/slide6.xml"/><Relationship Id="rId21" Type="http://schemas.openxmlformats.org/officeDocument/2006/relationships/font" Target="fonts/HelveticaNeue-regular.fntdata"/><Relationship Id="rId13" Type="http://schemas.openxmlformats.org/officeDocument/2006/relationships/font" Target="fonts/Roboto-regular.fntdata"/><Relationship Id="rId24" Type="http://schemas.openxmlformats.org/officeDocument/2006/relationships/font" Target="fonts/HelveticaNeue-boldItalic.fntdata"/><Relationship Id="rId12" Type="http://schemas.openxmlformats.org/officeDocument/2006/relationships/slide" Target="slides/slide8.xml"/><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TitilliumWeb-regular.fntdata"/><Relationship Id="rId16" Type="http://schemas.openxmlformats.org/officeDocument/2006/relationships/font" Target="fonts/Roboto-boldItalic.fntdata"/><Relationship Id="rId5" Type="http://schemas.openxmlformats.org/officeDocument/2006/relationships/slide" Target="slides/slide1.xml"/><Relationship Id="rId19" Type="http://schemas.openxmlformats.org/officeDocument/2006/relationships/font" Target="fonts/TitilliumWeb-italic.fntdata"/><Relationship Id="rId6" Type="http://schemas.openxmlformats.org/officeDocument/2006/relationships/slide" Target="slides/slide2.xml"/><Relationship Id="rId18" Type="http://schemas.openxmlformats.org/officeDocument/2006/relationships/font" Target="fonts/TitilliumWeb-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y12.womeninmaths.org/#wh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11844"/>
                </a:solidFill>
                <a:highlight>
                  <a:srgbClr val="FFFFFF"/>
                </a:highlight>
                <a:latin typeface="Roboto"/>
                <a:ea typeface="Roboto"/>
                <a:cs typeface="Roboto"/>
                <a:sym typeface="Roboto"/>
              </a:rPr>
              <a:t>https://us02web.zoom.us/j/82809183323</a:t>
            </a:r>
            <a:endParaRPr sz="1500">
              <a:solidFill>
                <a:srgbClr val="4D4D4D"/>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4D4D4D"/>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solidFill>
                  <a:srgbClr val="4D4D4D"/>
                </a:solidFill>
                <a:latin typeface="Roboto"/>
                <a:ea typeface="Roboto"/>
                <a:cs typeface="Roboto"/>
                <a:sym typeface="Roboto"/>
              </a:rPr>
              <a:t>"I would like to acknowledge the Wurundjeri (</a:t>
            </a:r>
            <a:r>
              <a:rPr lang="en" sz="1150">
                <a:solidFill>
                  <a:srgbClr val="14171A"/>
                </a:solidFill>
                <a:highlight>
                  <a:srgbClr val="FFFFFF"/>
                </a:highlight>
                <a:latin typeface="Roboto"/>
                <a:ea typeface="Roboto"/>
                <a:cs typeface="Roboto"/>
                <a:sym typeface="Roboto"/>
              </a:rPr>
              <a:t>wa-RUN-dja-ree.) </a:t>
            </a:r>
            <a:r>
              <a:rPr lang="en" sz="1500">
                <a:solidFill>
                  <a:srgbClr val="4D4D4D"/>
                </a:solidFill>
                <a:latin typeface="Roboto"/>
                <a:ea typeface="Roboto"/>
                <a:cs typeface="Roboto"/>
                <a:sym typeface="Roboto"/>
              </a:rPr>
              <a:t>people of the Kulin nation who are the traditional custodians of the land on which Melbourne campus stands.</a:t>
            </a:r>
            <a:endParaRPr sz="1500">
              <a:solidFill>
                <a:srgbClr val="4D4D4D"/>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solidFill>
                  <a:srgbClr val="4D4D4D"/>
                </a:solidFill>
                <a:latin typeface="Roboto"/>
                <a:ea typeface="Roboto"/>
                <a:cs typeface="Roboto"/>
                <a:sym typeface="Roboto"/>
              </a:rPr>
              <a:t>I would also like to pay respect to the Wurundjeri Elders, past and present, and extend this respect to Aboriginal and Torres Strait people from other communities who are here today ".</a:t>
            </a:r>
            <a:endParaRPr sz="1500">
              <a:solidFill>
                <a:srgbClr val="4D4D4D"/>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490d848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490d848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May 12th is a joyful opportunity for the mathematical community to celebrate women in mathematics. The celebration takes place every year, all around the world. </a:t>
            </a:r>
            <a:r>
              <a:rPr lang="en" sz="1000" u="sng">
                <a:latin typeface="Roboto"/>
                <a:ea typeface="Roboto"/>
                <a:cs typeface="Roboto"/>
                <a:sym typeface="Roboto"/>
                <a:hlinkClick r:id="rId2"/>
              </a:rPr>
              <a:t>Why May 12th?</a:t>
            </a:r>
            <a:endParaRPr sz="10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latin typeface="Roboto"/>
                <a:ea typeface="Roboto"/>
                <a:cs typeface="Roboto"/>
                <a:sym typeface="Roboto"/>
              </a:rPr>
              <a:t>The goal of the day is to inspire women everywhere to celebrate their achievements in mathematics, and to encourage an open, welcoming and inclusive work environment for everybody.</a:t>
            </a:r>
            <a:endParaRPr sz="1000">
              <a:latin typeface="Roboto"/>
              <a:ea typeface="Roboto"/>
              <a:cs typeface="Roboto"/>
              <a:sym typeface="Roboto"/>
            </a:endParaRPr>
          </a:p>
          <a:p>
            <a:pPr indent="0" lvl="0" marL="0" rtl="0" algn="l">
              <a:lnSpc>
                <a:spcPct val="120000"/>
              </a:lnSpc>
              <a:spcBef>
                <a:spcPts val="1200"/>
              </a:spcBef>
              <a:spcAft>
                <a:spcPts val="0"/>
              </a:spcAft>
              <a:buClr>
                <a:schemeClr val="dk1"/>
              </a:buClr>
              <a:buSzPts val="1100"/>
              <a:buFont typeface="Arial"/>
              <a:buNone/>
            </a:pPr>
            <a:r>
              <a:rPr lang="en" sz="1200"/>
              <a:t>How does it work?</a:t>
            </a:r>
            <a:endParaRPr sz="1200"/>
          </a:p>
          <a:p>
            <a:pPr indent="0" lvl="0" marL="0" rtl="0" algn="l">
              <a:lnSpc>
                <a:spcPct val="115000"/>
              </a:lnSpc>
              <a:spcBef>
                <a:spcPts val="400"/>
              </a:spcBef>
              <a:spcAft>
                <a:spcPts val="0"/>
              </a:spcAft>
              <a:buClr>
                <a:schemeClr val="dk1"/>
              </a:buClr>
              <a:buSzPts val="1100"/>
              <a:buFont typeface="Arial"/>
              <a:buNone/>
            </a:pPr>
            <a:r>
              <a:rPr lang="en" sz="1000">
                <a:latin typeface="Roboto"/>
                <a:ea typeface="Roboto"/>
                <a:cs typeface="Roboto"/>
                <a:sym typeface="Roboto"/>
              </a:rPr>
              <a:t>The May 12th initiative brings together virtual or local events celebrating women in mathematics which take place during the month of May. </a:t>
            </a:r>
            <a:endParaRPr sz="1000">
              <a:latin typeface="Roboto"/>
              <a:ea typeface="Roboto"/>
              <a:cs typeface="Roboto"/>
              <a:sym typeface="Roboto"/>
            </a:endParaRPr>
          </a:p>
          <a:p>
            <a:pPr indent="0" lvl="0" marL="0" rtl="0" algn="l">
              <a:spcBef>
                <a:spcPts val="1200"/>
              </a:spcBef>
              <a:spcAft>
                <a:spcPts val="0"/>
              </a:spcAft>
              <a:buNone/>
            </a:pPr>
            <a:r>
              <a:t/>
            </a:r>
            <a:endParaRPr sz="1000"/>
          </a:p>
          <a:p>
            <a:pPr indent="0" lvl="0" marL="0" rtl="0" algn="l">
              <a:spcBef>
                <a:spcPts val="0"/>
              </a:spcBef>
              <a:spcAft>
                <a:spcPts val="0"/>
              </a:spcAft>
              <a:buNone/>
            </a:pPr>
            <a:r>
              <a:t/>
            </a:r>
            <a:endParaRPr sz="1000"/>
          </a:p>
          <a:p>
            <a:pPr indent="0" lvl="0" marL="0" rtl="0" algn="l">
              <a:lnSpc>
                <a:spcPct val="115000"/>
              </a:lnSpc>
              <a:spcBef>
                <a:spcPts val="0"/>
              </a:spcBef>
              <a:spcAft>
                <a:spcPts val="0"/>
              </a:spcAft>
              <a:buClr>
                <a:schemeClr val="dk1"/>
              </a:buClr>
              <a:buSzPts val="1100"/>
              <a:buFont typeface="Arial"/>
              <a:buNone/>
            </a:pPr>
            <a:r>
              <a:rPr lang="en" sz="1450">
                <a:latin typeface="Roboto"/>
                <a:ea typeface="Roboto"/>
                <a:cs typeface="Roboto"/>
                <a:sym typeface="Roboto"/>
              </a:rPr>
              <a:t>May 12th, 1977, is the birthdate of Maryam Mirzakhani.</a:t>
            </a:r>
            <a:endParaRPr sz="1450">
              <a:latin typeface="Roboto"/>
              <a:ea typeface="Roboto"/>
              <a:cs typeface="Roboto"/>
              <a:sym typeface="Roboto"/>
            </a:endParaRPr>
          </a:p>
          <a:p>
            <a:pPr indent="0" lvl="0" marL="0" rtl="0" algn="r">
              <a:lnSpc>
                <a:spcPct val="115000"/>
              </a:lnSpc>
              <a:spcBef>
                <a:spcPts val="1200"/>
              </a:spcBef>
              <a:spcAft>
                <a:spcPts val="0"/>
              </a:spcAft>
              <a:buClr>
                <a:schemeClr val="dk1"/>
              </a:buClr>
              <a:buSzPts val="1100"/>
              <a:buFont typeface="Arial"/>
              <a:buNone/>
            </a:pPr>
            <a:r>
              <a:rPr lang="en">
                <a:latin typeface="Roboto"/>
                <a:ea typeface="Roboto"/>
                <a:cs typeface="Roboto"/>
                <a:sym typeface="Roboto"/>
              </a:rPr>
              <a:t> </a:t>
            </a:r>
            <a:endParaRPr>
              <a:latin typeface="Roboto"/>
              <a:ea typeface="Roboto"/>
              <a:cs typeface="Roboto"/>
              <a:sym typeface="Roboto"/>
            </a:endParaRPr>
          </a:p>
          <a:p>
            <a:pPr indent="0" lvl="0" marL="0" rtl="0" algn="l">
              <a:lnSpc>
                <a:spcPct val="120000"/>
              </a:lnSpc>
              <a:spcBef>
                <a:spcPts val="1200"/>
              </a:spcBef>
              <a:spcAft>
                <a:spcPts val="0"/>
              </a:spcAft>
              <a:buClr>
                <a:schemeClr val="dk1"/>
              </a:buClr>
              <a:buSzPts val="1100"/>
              <a:buFont typeface="Arial"/>
              <a:buNone/>
            </a:pPr>
            <a:r>
              <a:rPr lang="en" sz="1300"/>
              <a:t>Who is Maryam Mirzakhani?</a:t>
            </a:r>
            <a:endParaRPr sz="1300"/>
          </a:p>
          <a:p>
            <a:pPr indent="0" lvl="0" marL="0" rtl="0" algn="l">
              <a:lnSpc>
                <a:spcPct val="115000"/>
              </a:lnSpc>
              <a:spcBef>
                <a:spcPts val="400"/>
              </a:spcBef>
              <a:spcAft>
                <a:spcPts val="0"/>
              </a:spcAft>
              <a:buClr>
                <a:schemeClr val="dk1"/>
              </a:buClr>
              <a:buSzPts val="1100"/>
              <a:buFont typeface="Arial"/>
              <a:buNone/>
            </a:pPr>
            <a:r>
              <a:rPr lang="en">
                <a:latin typeface="Roboto"/>
                <a:ea typeface="Roboto"/>
                <a:cs typeface="Roboto"/>
                <a:sym typeface="Roboto"/>
              </a:rPr>
              <a:t>Maryam Mirzakhani was an Iranian mathematician and a Professor of Mathematics at Stanford University. She was one of the world’s leading experts in geometry and dynamical systems. Her beautiful and astonishing results and her life and career are an inspiration for everyone, women and men, to pursue their dreams in science. She died tragically from cancer in 2017 at the early age of 40.</a:t>
            </a:r>
            <a:endParaRPr>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latin typeface="Roboto"/>
                <a:ea typeface="Roboto"/>
                <a:cs typeface="Roboto"/>
                <a:sym typeface="Roboto"/>
              </a:rPr>
              <a:t>In 2014, Maryam Mirzakhani was awarded the Fields Medal for her </a:t>
            </a:r>
            <a:r>
              <a:rPr i="1" lang="en">
                <a:latin typeface="Roboto"/>
                <a:ea typeface="Roboto"/>
                <a:cs typeface="Roboto"/>
                <a:sym typeface="Roboto"/>
              </a:rPr>
              <a:t>outstanding contributions to the dynamics and geometry of Riemann surfaces and their moduli spaces</a:t>
            </a:r>
            <a:r>
              <a:rPr lang="en">
                <a:latin typeface="Roboto"/>
                <a:ea typeface="Roboto"/>
                <a:cs typeface="Roboto"/>
                <a:sym typeface="Roboto"/>
              </a:rPr>
              <a:t>, becoming the first woman, and the first Iranian, to be recognised for her mathematical achievements by this top mathematical prize.</a:t>
            </a:r>
            <a:endParaRPr>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latin typeface="Roboto"/>
                <a:ea typeface="Roboto"/>
                <a:cs typeface="Roboto"/>
                <a:sym typeface="Roboto"/>
              </a:rPr>
              <a:t>In the few interviews she gave, Mirzakhani spoke eloquently of the beauty of mathematics and her joy in doing it. </a:t>
            </a:r>
            <a:endParaRPr>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latin typeface="Roboto"/>
                <a:ea typeface="Roboto"/>
                <a:cs typeface="Roboto"/>
                <a:sym typeface="Roboto"/>
              </a:rPr>
              <a:t>12th May, her birthday, was chosen to celebrate Women in Mathematics in her memory.</a:t>
            </a:r>
            <a:endParaRPr>
              <a:latin typeface="Roboto"/>
              <a:ea typeface="Roboto"/>
              <a:cs typeface="Roboto"/>
              <a:sym typeface="Roboto"/>
            </a:endParaRPr>
          </a:p>
          <a:p>
            <a:pPr indent="0" lvl="0" marL="0" rtl="0" algn="l">
              <a:spcBef>
                <a:spcPts val="1200"/>
              </a:spcBef>
              <a:spcAft>
                <a:spcPts val="0"/>
              </a:spcAft>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490d848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490d848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CSL provides funding for events, they extended their support for the next  Zendesk/nous provides us space and drinks for some of our events, WEHI - occasional location for meetings and events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marR="228600" rtl="0" algn="l">
              <a:lnSpc>
                <a:spcPct val="142857"/>
              </a:lnSpc>
              <a:spcBef>
                <a:spcPts val="900"/>
              </a:spcBef>
              <a:spcAft>
                <a:spcPts val="0"/>
              </a:spcAft>
              <a:buClr>
                <a:schemeClr val="dk1"/>
              </a:buClr>
              <a:buSzPts val="1100"/>
              <a:buFont typeface="Arial"/>
              <a:buNone/>
            </a:pPr>
            <a:r>
              <a:rPr lang="en" sz="1050">
                <a:solidFill>
                  <a:srgbClr val="202124"/>
                </a:solidFill>
                <a:highlight>
                  <a:srgbClr val="FFFFFF"/>
                </a:highlight>
                <a:latin typeface="Roboto"/>
                <a:ea typeface="Roboto"/>
                <a:cs typeface="Roboto"/>
                <a:sym typeface="Roboto"/>
              </a:rPr>
              <a:t>Virginia Liu is a Postdoc researcher at the Optometry and Vision Sciences Department of the University of Melbourne, a self-taught programmer and UX designer. She has a BMedSci and PhD in psychology.</a:t>
            </a:r>
            <a:endParaRPr sz="1050">
              <a:solidFill>
                <a:srgbClr val="202124"/>
              </a:solidFill>
              <a:highlight>
                <a:srgbClr val="FFFFFF"/>
              </a:highlight>
              <a:latin typeface="Roboto"/>
              <a:ea typeface="Roboto"/>
              <a:cs typeface="Roboto"/>
              <a:sym typeface="Roboto"/>
            </a:endParaRPr>
          </a:p>
          <a:p>
            <a:pPr indent="0" lvl="0" marL="228600" marR="228600" rtl="0" algn="l">
              <a:lnSpc>
                <a:spcPct val="150000"/>
              </a:lnSpc>
              <a:spcBef>
                <a:spcPts val="18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Title &amp; Abstract </a:t>
            </a:r>
            <a:r>
              <a:rPr lang="en" sz="1200">
                <a:solidFill>
                  <a:srgbClr val="D93025"/>
                </a:solidFill>
                <a:highlight>
                  <a:srgbClr val="FFFFFF"/>
                </a:highlight>
                <a:latin typeface="Roboto"/>
                <a:ea typeface="Roboto"/>
                <a:cs typeface="Roboto"/>
                <a:sym typeface="Roboto"/>
              </a:rPr>
              <a:t>*</a:t>
            </a:r>
            <a:endParaRPr sz="1200">
              <a:solidFill>
                <a:srgbClr val="D93025"/>
              </a:solidFill>
              <a:highlight>
                <a:srgbClr val="FFFFFF"/>
              </a:highlight>
              <a:latin typeface="Roboto"/>
              <a:ea typeface="Roboto"/>
              <a:cs typeface="Roboto"/>
              <a:sym typeface="Roboto"/>
            </a:endParaRPr>
          </a:p>
          <a:p>
            <a:pPr indent="0" lvl="0" marL="0" rtl="0" algn="l">
              <a:lnSpc>
                <a:spcPct val="100000"/>
              </a:lnSpc>
              <a:spcBef>
                <a:spcPts val="2100"/>
              </a:spcBef>
              <a:spcAft>
                <a:spcPts val="0"/>
              </a:spcAft>
              <a:buSzPts val="1100"/>
              <a:buNone/>
            </a:pPr>
            <a:r>
              <a:rPr lang="en" sz="1050">
                <a:solidFill>
                  <a:srgbClr val="202124"/>
                </a:solidFill>
                <a:highlight>
                  <a:srgbClr val="FFFFFF"/>
                </a:highlight>
                <a:latin typeface="Roboto"/>
                <a:ea typeface="Roboto"/>
                <a:cs typeface="Roboto"/>
                <a:sym typeface="Roboto"/>
              </a:rPr>
              <a:t>The development of Depth-Dependent Binocular Visual Fields Simulation and Visualization package. </a:t>
            </a:r>
            <a:endParaRPr sz="1050">
              <a:solidFill>
                <a:srgbClr val="202124"/>
              </a:solidFill>
              <a:highlight>
                <a:srgbClr val="FFFFFF"/>
              </a:highlight>
              <a:latin typeface="Roboto"/>
              <a:ea typeface="Roboto"/>
              <a:cs typeface="Roboto"/>
              <a:sym typeface="Roboto"/>
            </a:endParaRPr>
          </a:p>
          <a:p>
            <a:pPr indent="0" lvl="0" marL="228600" marR="228600" rtl="0" algn="l">
              <a:lnSpc>
                <a:spcPct val="142857"/>
              </a:lnSpc>
              <a:spcBef>
                <a:spcPts val="900"/>
              </a:spcBef>
              <a:spcAft>
                <a:spcPts val="0"/>
              </a:spcAft>
              <a:buClr>
                <a:schemeClr val="dk1"/>
              </a:buClr>
              <a:buSzPts val="1100"/>
              <a:buFont typeface="Arial"/>
              <a:buNone/>
            </a:pPr>
            <a:r>
              <a:rPr lang="en" sz="1050">
                <a:solidFill>
                  <a:srgbClr val="202124"/>
                </a:solidFill>
                <a:highlight>
                  <a:srgbClr val="FFFFFF"/>
                </a:highlight>
                <a:latin typeface="Roboto"/>
                <a:ea typeface="Roboto"/>
                <a:cs typeface="Roboto"/>
                <a:sym typeface="Roboto"/>
              </a:rPr>
              <a:t>Visual fields are measured monocularly at a single depth in clinical practice, yet real-life activities involve predominantly binocular vision at multiple depths. A simulation and visualisation tool that computes binocular visual fields from monocular ones is useful for  researchers and clinicians in the field for many purposes. However,  no such tool was available. The talk will provide an overview of the development of the R package and its CRAN submission process.</a:t>
            </a:r>
            <a:endParaRPr sz="1050">
              <a:solidFill>
                <a:srgbClr val="202124"/>
              </a:solidFill>
              <a:highlight>
                <a:srgbClr val="FFFFFF"/>
              </a:highlight>
              <a:latin typeface="Roboto"/>
              <a:ea typeface="Roboto"/>
              <a:cs typeface="Roboto"/>
              <a:sym typeface="Roboto"/>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11" name="Google Shape;11;p2"/>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2pPr>
            <a:lvl3pPr lvl="2"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3pPr>
            <a:lvl4pPr lvl="3"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4pPr>
            <a:lvl5pPr lvl="4"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5pPr>
            <a:lvl6pPr lvl="5"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6pPr>
            <a:lvl7pPr lvl="6"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7pPr>
            <a:lvl8pPr lvl="7"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8pPr>
            <a:lvl9pPr lvl="8" algn="l">
              <a:lnSpc>
                <a:spcPct val="100000"/>
              </a:lnSpc>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9pPr>
          </a:lstStyle>
          <a:p/>
        </p:txBody>
      </p:sp>
      <p:sp>
        <p:nvSpPr>
          <p:cNvPr id="12" name="Google Shape;12;p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7362450" y="197775"/>
            <a:ext cx="1502400" cy="1680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6" name="Google Shape;56;p1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57" name="Shape 57"/>
        <p:cNvGrpSpPr/>
        <p:nvPr/>
      </p:nvGrpSpPr>
      <p:grpSpPr>
        <a:xfrm>
          <a:off x="0" y="0"/>
          <a:ext cx="0" cy="0"/>
          <a:chOff x="0" y="0"/>
          <a:chExt cx="0" cy="0"/>
        </a:xfrm>
      </p:grpSpPr>
      <p:sp>
        <p:nvSpPr>
          <p:cNvPr id="58" name="Google Shape;58;p12"/>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lvl="2"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lvl="3"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lvl="4"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lvl="5"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lvl="6"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lvl="7"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lvl="8"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59" name="Google Shape;59;p12"/>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0" name="Google Shape;60;p1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1" name="Google Shape;61;p12"/>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62" name="Shape 62"/>
        <p:cNvGrpSpPr/>
        <p:nvPr/>
      </p:nvGrpSpPr>
      <p:grpSpPr>
        <a:xfrm>
          <a:off x="0" y="0"/>
          <a:ext cx="0" cy="0"/>
          <a:chOff x="0" y="0"/>
          <a:chExt cx="0" cy="0"/>
        </a:xfrm>
      </p:grpSpPr>
      <p:sp>
        <p:nvSpPr>
          <p:cNvPr id="63" name="Google Shape;63;p1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4" name="Google Shape;64;p1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65" name="Shape 65"/>
        <p:cNvGrpSpPr/>
        <p:nvPr/>
      </p:nvGrpSpPr>
      <p:grpSpPr>
        <a:xfrm>
          <a:off x="0" y="0"/>
          <a:ext cx="0" cy="0"/>
          <a:chOff x="0" y="0"/>
          <a:chExt cx="0" cy="0"/>
        </a:xfrm>
      </p:grpSpPr>
      <p:sp>
        <p:nvSpPr>
          <p:cNvPr id="66" name="Google Shape;66;p14"/>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67" name="Google Shape;67;p1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8" name="Google Shape;68;p1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14" name="Shape 14"/>
        <p:cNvGrpSpPr/>
        <p:nvPr/>
      </p:nvGrpSpPr>
      <p:grpSpPr>
        <a:xfrm>
          <a:off x="0" y="0"/>
          <a:ext cx="0" cy="0"/>
          <a:chOff x="0" y="0"/>
          <a:chExt cx="0" cy="0"/>
        </a:xfrm>
      </p:grpSpPr>
      <p:sp>
        <p:nvSpPr>
          <p:cNvPr id="15" name="Google Shape;15;p3"/>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6" name="Google Shape;16;p3"/>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2pPr>
            <a:lvl3pPr lvl="2"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3pPr>
            <a:lvl4pPr lvl="3"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4pPr>
            <a:lvl5pPr lvl="4"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5pPr>
            <a:lvl6pPr lvl="5"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6pPr>
            <a:lvl7pPr lvl="6"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7pPr>
            <a:lvl8pPr lvl="7"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8pPr>
            <a:lvl9pPr lvl="8"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9" name="Google Shape;19;p4"/>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0" name="Google Shape;20;p4"/>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1" name="Google Shape;21;p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2" name="Google Shape;22;p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23" name="Shape 23"/>
        <p:cNvGrpSpPr/>
        <p:nvPr/>
      </p:nvGrpSpPr>
      <p:grpSpPr>
        <a:xfrm>
          <a:off x="0" y="0"/>
          <a:ext cx="0" cy="0"/>
          <a:chOff x="0" y="0"/>
          <a:chExt cx="0" cy="0"/>
        </a:xfrm>
      </p:grpSpPr>
      <p:sp>
        <p:nvSpPr>
          <p:cNvPr id="24" name="Google Shape;24;p5"/>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25" name="Google Shape;25;p5"/>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2pPr>
            <a:lvl3pPr lvl="2"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3pPr>
            <a:lvl4pPr lvl="3"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4pPr>
            <a:lvl5pPr lvl="4"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5pPr>
            <a:lvl6pPr lvl="5"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6pPr>
            <a:lvl7pPr lvl="6"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7pPr>
            <a:lvl8pPr lvl="7"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8pPr>
            <a:lvl9pPr lvl="8" algn="l">
              <a:lnSpc>
                <a:spcPct val="100000"/>
              </a:lnSpc>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9pPr>
          </a:lstStyle>
          <a:p/>
        </p:txBody>
      </p:sp>
      <p:sp>
        <p:nvSpPr>
          <p:cNvPr id="26" name="Google Shape;26;p5"/>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lvl="2"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lvl="3"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lvl="4"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lvl="5"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lvl="6"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lvl="7"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lvl="8"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27" name="Google Shape;27;p5"/>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28" name="Google Shape;28;p5"/>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9" name="Shape 29"/>
        <p:cNvGrpSpPr/>
        <p:nvPr/>
      </p:nvGrpSpPr>
      <p:grpSpPr>
        <a:xfrm>
          <a:off x="0" y="0"/>
          <a:ext cx="0" cy="0"/>
          <a:chOff x="0" y="0"/>
          <a:chExt cx="0" cy="0"/>
        </a:xfrm>
      </p:grpSpPr>
      <p:sp>
        <p:nvSpPr>
          <p:cNvPr id="30" name="Google Shape;30;p6"/>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31" name="Google Shape;31;p6"/>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SzPts val="9600"/>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32" name="Google Shape;32;p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3" name="Google Shape;33;p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4" name="Shape 34"/>
        <p:cNvGrpSpPr/>
        <p:nvPr/>
      </p:nvGrpSpPr>
      <p:grpSpPr>
        <a:xfrm>
          <a:off x="0" y="0"/>
          <a:ext cx="0" cy="0"/>
          <a:chOff x="0" y="0"/>
          <a:chExt cx="0" cy="0"/>
        </a:xfrm>
      </p:grpSpPr>
      <p:sp>
        <p:nvSpPr>
          <p:cNvPr id="35" name="Google Shape;35;p7"/>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2pPr>
            <a:lvl3pPr lvl="2"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3pPr>
            <a:lvl4pPr lvl="3"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4pPr>
            <a:lvl5pPr lvl="4"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5pPr>
            <a:lvl6pPr lvl="5"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6pPr>
            <a:lvl7pPr lvl="6"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7pPr>
            <a:lvl8pPr lvl="7"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8pPr>
            <a:lvl9pPr lvl="8"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36" name="Google Shape;36;p7"/>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37" name="Google Shape;37;p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8" name="Google Shape;38;p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39" name="Shape 39"/>
        <p:cNvGrpSpPr/>
        <p:nvPr/>
      </p:nvGrpSpPr>
      <p:grpSpPr>
        <a:xfrm>
          <a:off x="0" y="0"/>
          <a:ext cx="0" cy="0"/>
          <a:chOff x="0" y="0"/>
          <a:chExt cx="0" cy="0"/>
        </a:xfrm>
      </p:grpSpPr>
      <p:sp>
        <p:nvSpPr>
          <p:cNvPr id="40" name="Google Shape;40;p8"/>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2pPr>
            <a:lvl3pPr lvl="2"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3pPr>
            <a:lvl4pPr lvl="3"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4pPr>
            <a:lvl5pPr lvl="4"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5pPr>
            <a:lvl6pPr lvl="5"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6pPr>
            <a:lvl7pPr lvl="6"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7pPr>
            <a:lvl8pPr lvl="7"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8pPr>
            <a:lvl9pPr lvl="8"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41" name="Google Shape;41;p8"/>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2" name="Google Shape;42;p8"/>
          <p:cNvSpPr txBox="1"/>
          <p:nvPr>
            <p:ph idx="2" type="body"/>
          </p:nvPr>
        </p:nvSpPr>
        <p:spPr>
          <a:xfrm>
            <a:off x="306488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3" name="Google Shape;43;p8"/>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4" name="Google Shape;44;p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5" name="Google Shape;45;p8"/>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46" name="Shape 46"/>
        <p:cNvGrpSpPr/>
        <p:nvPr/>
      </p:nvGrpSpPr>
      <p:grpSpPr>
        <a:xfrm>
          <a:off x="0" y="0"/>
          <a:ext cx="0" cy="0"/>
          <a:chOff x="0" y="0"/>
          <a:chExt cx="0" cy="0"/>
        </a:xfrm>
      </p:grpSpPr>
      <p:sp>
        <p:nvSpPr>
          <p:cNvPr id="47" name="Google Shape;47;p9"/>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lvl="2"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lvl="3"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lvl="4"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lvl="5"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lvl="6"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lvl="7"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lvl="8" algn="l">
              <a:lnSpc>
                <a:spcPct val="100000"/>
              </a:lnSpc>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48" name="Google Shape;48;p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9" name="Google Shape;49;p9"/>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0"/>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2pPr>
            <a:lvl3pPr lvl="2"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3pPr>
            <a:lvl4pPr lvl="3"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4pPr>
            <a:lvl5pPr lvl="4"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5pPr>
            <a:lvl6pPr lvl="5"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6pPr>
            <a:lvl7pPr lvl="6"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7pPr>
            <a:lvl8pPr lvl="7"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8pPr>
            <a:lvl9pPr lvl="8" algn="l">
              <a:lnSpc>
                <a:spcPct val="100000"/>
              </a:lnSpc>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52" name="Google Shape;52;p1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3" name="Google Shape;53;p1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 name="Google Shape;8;p1"/>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1.png"/><Relationship Id="rId13" Type="http://schemas.openxmlformats.org/officeDocument/2006/relationships/image" Target="../media/image29.jp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12.png"/><Relationship Id="rId15" Type="http://schemas.openxmlformats.org/officeDocument/2006/relationships/image" Target="../media/image27.jpg"/><Relationship Id="rId14" Type="http://schemas.openxmlformats.org/officeDocument/2006/relationships/image" Target="../media/image23.jp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image" Target="../media/image28.jp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 name="Shape 72"/>
        <p:cNvGrpSpPr/>
        <p:nvPr/>
      </p:nvGrpSpPr>
      <p:grpSpPr>
        <a:xfrm>
          <a:off x="0" y="0"/>
          <a:ext cx="0" cy="0"/>
          <a:chOff x="0" y="0"/>
          <a:chExt cx="0" cy="0"/>
        </a:xfrm>
      </p:grpSpPr>
      <p:sp>
        <p:nvSpPr>
          <p:cNvPr id="73" name="Google Shape;73;p15"/>
          <p:cNvSpPr txBox="1"/>
          <p:nvPr>
            <p:ph type="ctrTitle"/>
          </p:nvPr>
        </p:nvSpPr>
        <p:spPr>
          <a:xfrm>
            <a:off x="838200" y="2622725"/>
            <a:ext cx="77820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88398A"/>
              </a:buClr>
              <a:buSzPts val="1400"/>
              <a:buFont typeface="Helvetica Neue"/>
              <a:buNone/>
            </a:pPr>
            <a:r>
              <a:rPr lang="en" sz="3600"/>
              <a:t>Development of Depth-Dependent Binocular Visual Fields Simulation and Visualization package. </a:t>
            </a:r>
            <a:endParaRPr sz="3600"/>
          </a:p>
          <a:p>
            <a:pPr indent="0" lvl="0" marL="0" marR="0" rtl="0" algn="l">
              <a:lnSpc>
                <a:spcPct val="100000"/>
              </a:lnSpc>
              <a:spcBef>
                <a:spcPts val="0"/>
              </a:spcBef>
              <a:spcAft>
                <a:spcPts val="0"/>
              </a:spcAft>
              <a:buClr>
                <a:srgbClr val="88398A"/>
              </a:buClr>
              <a:buSzPts val="1400"/>
              <a:buFont typeface="Helvetica Neue"/>
              <a:buNone/>
            </a:pPr>
            <a:r>
              <a:rPr lang="en" sz="2000"/>
              <a:t>Dr Virginia Liu</a:t>
            </a:r>
            <a:endParaRPr sz="2000"/>
          </a:p>
        </p:txBody>
      </p:sp>
      <p:sp>
        <p:nvSpPr>
          <p:cNvPr id="74" name="Google Shape;74;p15"/>
          <p:cNvSpPr txBox="1"/>
          <p:nvPr>
            <p:ph type="ctrTitle"/>
          </p:nvPr>
        </p:nvSpPr>
        <p:spPr>
          <a:xfrm>
            <a:off x="762000" y="4358700"/>
            <a:ext cx="23385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88398A"/>
              </a:buClr>
              <a:buSzPts val="1400"/>
              <a:buFont typeface="Helvetica Neue"/>
              <a:buNone/>
            </a:pPr>
            <a:r>
              <a:rPr lang="en" sz="1800">
                <a:solidFill>
                  <a:schemeClr val="lt2"/>
                </a:solidFill>
              </a:rPr>
              <a:t>12th May 2020</a:t>
            </a:r>
            <a:endParaRPr sz="1800">
              <a:solidFill>
                <a:schemeClr val="lt2"/>
              </a:solidFill>
            </a:endParaRPr>
          </a:p>
        </p:txBody>
      </p:sp>
      <p:pic>
        <p:nvPicPr>
          <p:cNvPr descr="13-twitter-logo-vector-png-free-cliparts-that-you-can-download-to-you-Km878c-clipart.png" id="75" name="Google Shape;75;p15"/>
          <p:cNvPicPr preferRelativeResize="0"/>
          <p:nvPr/>
        </p:nvPicPr>
        <p:blipFill rotWithShape="1">
          <a:blip r:embed="rId3">
            <a:alphaModFix/>
          </a:blip>
          <a:srcRect b="0" l="0" r="0" t="0"/>
          <a:stretch/>
        </p:blipFill>
        <p:spPr>
          <a:xfrm>
            <a:off x="267475" y="129900"/>
            <a:ext cx="335026" cy="335026"/>
          </a:xfrm>
          <a:prstGeom prst="rect">
            <a:avLst/>
          </a:prstGeom>
          <a:noFill/>
          <a:ln>
            <a:noFill/>
          </a:ln>
        </p:spPr>
      </p:pic>
      <p:sp>
        <p:nvSpPr>
          <p:cNvPr id="76" name="Google Shape;76;p15"/>
          <p:cNvSpPr txBox="1"/>
          <p:nvPr>
            <p:ph type="ctrTitle"/>
          </p:nvPr>
        </p:nvSpPr>
        <p:spPr>
          <a:xfrm>
            <a:off x="498175" y="51875"/>
            <a:ext cx="2602200" cy="49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rPr>
              <a:t>@RLadiesMelb</a:t>
            </a:r>
            <a:endParaRPr sz="1800">
              <a:solidFill>
                <a:schemeClr val="lt2"/>
              </a:solidFill>
            </a:endParaRPr>
          </a:p>
        </p:txBody>
      </p:sp>
      <p:pic>
        <p:nvPicPr>
          <p:cNvPr id="77" name="Google Shape;77;p15"/>
          <p:cNvPicPr preferRelativeResize="0"/>
          <p:nvPr/>
        </p:nvPicPr>
        <p:blipFill rotWithShape="1">
          <a:blip r:embed="rId4">
            <a:alphaModFix/>
          </a:blip>
          <a:srcRect b="0" l="0" r="0" t="0"/>
          <a:stretch/>
        </p:blipFill>
        <p:spPr>
          <a:xfrm>
            <a:off x="267484" y="542965"/>
            <a:ext cx="1279995" cy="931449"/>
          </a:xfrm>
          <a:prstGeom prst="rect">
            <a:avLst/>
          </a:prstGeom>
          <a:noFill/>
          <a:ln>
            <a:noFill/>
          </a:ln>
        </p:spPr>
      </p:pic>
      <p:pic>
        <p:nvPicPr>
          <p:cNvPr descr="beverages.jpg" id="78" name="Google Shape;78;p15"/>
          <p:cNvPicPr preferRelativeResize="0"/>
          <p:nvPr/>
        </p:nvPicPr>
        <p:blipFill rotWithShape="1">
          <a:blip r:embed="rId5">
            <a:alphaModFix/>
          </a:blip>
          <a:srcRect b="0" l="0" r="0" t="0"/>
          <a:stretch/>
        </p:blipFill>
        <p:spPr>
          <a:xfrm>
            <a:off x="2827467" y="634171"/>
            <a:ext cx="544134" cy="572750"/>
          </a:xfrm>
          <a:prstGeom prst="rect">
            <a:avLst/>
          </a:prstGeom>
          <a:noFill/>
          <a:ln>
            <a:noFill/>
          </a:ln>
        </p:spPr>
      </p:pic>
      <p:pic>
        <p:nvPicPr>
          <p:cNvPr id="79" name="Google Shape;79;p15"/>
          <p:cNvPicPr preferRelativeResize="0"/>
          <p:nvPr/>
        </p:nvPicPr>
        <p:blipFill rotWithShape="1">
          <a:blip r:embed="rId6">
            <a:alphaModFix/>
          </a:blip>
          <a:srcRect b="0" l="0" r="0" t="0"/>
          <a:stretch/>
        </p:blipFill>
        <p:spPr>
          <a:xfrm>
            <a:off x="1547475" y="508675"/>
            <a:ext cx="1280000" cy="823750"/>
          </a:xfrm>
          <a:prstGeom prst="rect">
            <a:avLst/>
          </a:prstGeom>
          <a:noFill/>
          <a:ln>
            <a:noFill/>
          </a:ln>
        </p:spPr>
      </p:pic>
      <p:pic>
        <p:nvPicPr>
          <p:cNvPr id="80" name="Google Shape;80;p15"/>
          <p:cNvPicPr preferRelativeResize="0"/>
          <p:nvPr/>
        </p:nvPicPr>
        <p:blipFill rotWithShape="1">
          <a:blip r:embed="rId7">
            <a:alphaModFix/>
          </a:blip>
          <a:srcRect b="0" l="0" r="0" t="0"/>
          <a:stretch/>
        </p:blipFill>
        <p:spPr>
          <a:xfrm>
            <a:off x="1738425" y="1298125"/>
            <a:ext cx="1562850" cy="426225"/>
          </a:xfrm>
          <a:prstGeom prst="rect">
            <a:avLst/>
          </a:prstGeom>
          <a:noFill/>
          <a:ln>
            <a:noFill/>
          </a:ln>
        </p:spPr>
      </p:pic>
      <p:pic>
        <p:nvPicPr>
          <p:cNvPr id="81" name="Google Shape;81;p15"/>
          <p:cNvPicPr preferRelativeResize="0"/>
          <p:nvPr/>
        </p:nvPicPr>
        <p:blipFill rotWithShape="1">
          <a:blip r:embed="rId8">
            <a:alphaModFix/>
          </a:blip>
          <a:srcRect b="0" l="0" r="0" t="0"/>
          <a:stretch/>
        </p:blipFill>
        <p:spPr>
          <a:xfrm>
            <a:off x="5862940" y="605625"/>
            <a:ext cx="1079460" cy="1063000"/>
          </a:xfrm>
          <a:prstGeom prst="rect">
            <a:avLst/>
          </a:prstGeom>
          <a:noFill/>
          <a:ln>
            <a:noFill/>
          </a:ln>
        </p:spPr>
      </p:pic>
      <p:pic>
        <p:nvPicPr>
          <p:cNvPr descr="WEHI_logo_2016_0.png" id="82" name="Google Shape;82;p15"/>
          <p:cNvPicPr preferRelativeResize="0"/>
          <p:nvPr/>
        </p:nvPicPr>
        <p:blipFill rotWithShape="1">
          <a:blip r:embed="rId9">
            <a:alphaModFix/>
          </a:blip>
          <a:srcRect b="0" l="0" r="0" t="0"/>
          <a:stretch/>
        </p:blipFill>
        <p:spPr>
          <a:xfrm>
            <a:off x="3772000" y="834663"/>
            <a:ext cx="1789399" cy="52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825300" y="309500"/>
            <a:ext cx="6720300" cy="65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88398A"/>
                </a:solidFill>
                <a:latin typeface="Helvetica Neue"/>
                <a:ea typeface="Helvetica Neue"/>
                <a:cs typeface="Helvetica Neue"/>
                <a:sym typeface="Helvetica Neue"/>
              </a:rPr>
              <a:t>Women In Mathematics Day</a:t>
            </a:r>
            <a:endParaRPr b="0" i="0" sz="1400" u="none" cap="none" strike="noStrike">
              <a:solidFill>
                <a:srgbClr val="000000"/>
              </a:solidFill>
              <a:latin typeface="Arial"/>
              <a:ea typeface="Arial"/>
              <a:cs typeface="Arial"/>
              <a:sym typeface="Arial"/>
            </a:endParaRPr>
          </a:p>
        </p:txBody>
      </p:sp>
      <p:pic>
        <p:nvPicPr>
          <p:cNvPr id="88" name="Google Shape;88;p16"/>
          <p:cNvPicPr preferRelativeResize="0"/>
          <p:nvPr/>
        </p:nvPicPr>
        <p:blipFill>
          <a:blip r:embed="rId3">
            <a:alphaModFix/>
          </a:blip>
          <a:stretch>
            <a:fillRect/>
          </a:stretch>
        </p:blipFill>
        <p:spPr>
          <a:xfrm>
            <a:off x="914400" y="1116800"/>
            <a:ext cx="6887645" cy="387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nvSpPr>
        <p:spPr>
          <a:xfrm>
            <a:off x="825300" y="309500"/>
            <a:ext cx="6720300" cy="65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88398A"/>
                </a:solidFill>
                <a:latin typeface="Helvetica Neue"/>
                <a:ea typeface="Helvetica Neue"/>
                <a:cs typeface="Helvetica Neue"/>
                <a:sym typeface="Helvetica Neue"/>
              </a:rPr>
              <a:t>We are still here</a:t>
            </a:r>
            <a:endParaRPr b="0" i="0" sz="1400" u="none" cap="none" strike="noStrike">
              <a:solidFill>
                <a:srgbClr val="000000"/>
              </a:solidFill>
              <a:latin typeface="Arial"/>
              <a:ea typeface="Arial"/>
              <a:cs typeface="Arial"/>
              <a:sym typeface="Arial"/>
            </a:endParaRPr>
          </a:p>
        </p:txBody>
      </p:sp>
      <p:pic>
        <p:nvPicPr>
          <p:cNvPr id="94" name="Google Shape;94;p17"/>
          <p:cNvPicPr preferRelativeResize="0"/>
          <p:nvPr/>
        </p:nvPicPr>
        <p:blipFill>
          <a:blip r:embed="rId3">
            <a:alphaModFix/>
          </a:blip>
          <a:stretch>
            <a:fillRect/>
          </a:stretch>
        </p:blipFill>
        <p:spPr>
          <a:xfrm>
            <a:off x="1353150" y="1098900"/>
            <a:ext cx="5811450" cy="387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nvSpPr>
        <p:spPr>
          <a:xfrm>
            <a:off x="583550" y="274000"/>
            <a:ext cx="7306800" cy="51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88398A"/>
                </a:solidFill>
                <a:latin typeface="Helvetica Neue"/>
                <a:ea typeface="Helvetica Neue"/>
                <a:cs typeface="Helvetica Neue"/>
                <a:sym typeface="Helvetica Neue"/>
              </a:rPr>
              <a:t>Introducing RLadies Melbourne Organising Committee 2020</a:t>
            </a:r>
            <a:endParaRPr b="0" i="0" sz="1400" u="none" cap="none" strike="noStrike">
              <a:solidFill>
                <a:srgbClr val="000000"/>
              </a:solidFill>
              <a:latin typeface="Arial"/>
              <a:ea typeface="Arial"/>
              <a:cs typeface="Arial"/>
              <a:sym typeface="Arial"/>
            </a:endParaRPr>
          </a:p>
        </p:txBody>
      </p:sp>
      <p:pic>
        <p:nvPicPr>
          <p:cNvPr id="100" name="Google Shape;100;p18"/>
          <p:cNvPicPr preferRelativeResize="0"/>
          <p:nvPr/>
        </p:nvPicPr>
        <p:blipFill rotWithShape="1">
          <a:blip r:embed="rId3">
            <a:alphaModFix/>
          </a:blip>
          <a:srcRect b="0" l="18725" r="0" t="0"/>
          <a:stretch/>
        </p:blipFill>
        <p:spPr>
          <a:xfrm>
            <a:off x="1522988" y="1620465"/>
            <a:ext cx="981600" cy="980400"/>
          </a:xfrm>
          <a:prstGeom prst="ellipse">
            <a:avLst/>
          </a:prstGeom>
          <a:noFill/>
          <a:ln>
            <a:noFill/>
          </a:ln>
        </p:spPr>
      </p:pic>
      <p:pic>
        <p:nvPicPr>
          <p:cNvPr id="101" name="Google Shape;101;p18"/>
          <p:cNvPicPr preferRelativeResize="0"/>
          <p:nvPr/>
        </p:nvPicPr>
        <p:blipFill rotWithShape="1">
          <a:blip r:embed="rId4">
            <a:alphaModFix/>
          </a:blip>
          <a:srcRect b="29873" l="4265" r="6112" t="0"/>
          <a:stretch/>
        </p:blipFill>
        <p:spPr>
          <a:xfrm>
            <a:off x="3154018" y="1620465"/>
            <a:ext cx="981600" cy="980400"/>
          </a:xfrm>
          <a:prstGeom prst="ellipse">
            <a:avLst/>
          </a:prstGeom>
          <a:noFill/>
          <a:ln>
            <a:noFill/>
          </a:ln>
        </p:spPr>
      </p:pic>
      <p:pic>
        <p:nvPicPr>
          <p:cNvPr id="102" name="Google Shape;102;p18"/>
          <p:cNvPicPr preferRelativeResize="0"/>
          <p:nvPr/>
        </p:nvPicPr>
        <p:blipFill>
          <a:blip r:embed="rId5">
            <a:alphaModFix/>
          </a:blip>
          <a:stretch>
            <a:fillRect/>
          </a:stretch>
        </p:blipFill>
        <p:spPr>
          <a:xfrm>
            <a:off x="4785047" y="1620465"/>
            <a:ext cx="981600" cy="980400"/>
          </a:xfrm>
          <a:prstGeom prst="ellipse">
            <a:avLst/>
          </a:prstGeom>
          <a:noFill/>
          <a:ln>
            <a:noFill/>
          </a:ln>
        </p:spPr>
      </p:pic>
      <p:pic>
        <p:nvPicPr>
          <p:cNvPr id="103" name="Google Shape;103;p18"/>
          <p:cNvPicPr preferRelativeResize="0"/>
          <p:nvPr/>
        </p:nvPicPr>
        <p:blipFill rotWithShape="1">
          <a:blip r:embed="rId6">
            <a:alphaModFix/>
          </a:blip>
          <a:srcRect b="42706" l="0" r="13770" t="6397"/>
          <a:stretch/>
        </p:blipFill>
        <p:spPr>
          <a:xfrm>
            <a:off x="5575231" y="2753274"/>
            <a:ext cx="981600" cy="980400"/>
          </a:xfrm>
          <a:prstGeom prst="ellipse">
            <a:avLst/>
          </a:prstGeom>
          <a:noFill/>
          <a:ln>
            <a:noFill/>
          </a:ln>
        </p:spPr>
      </p:pic>
      <p:pic>
        <p:nvPicPr>
          <p:cNvPr id="104" name="Google Shape;104;p18"/>
          <p:cNvPicPr preferRelativeResize="0"/>
          <p:nvPr/>
        </p:nvPicPr>
        <p:blipFill rotWithShape="1">
          <a:blip r:embed="rId7">
            <a:alphaModFix/>
          </a:blip>
          <a:srcRect b="7513" l="0" r="0" t="11951"/>
          <a:stretch/>
        </p:blipFill>
        <p:spPr>
          <a:xfrm>
            <a:off x="3969532" y="2753278"/>
            <a:ext cx="981600" cy="980400"/>
          </a:xfrm>
          <a:prstGeom prst="ellipse">
            <a:avLst/>
          </a:prstGeom>
          <a:noFill/>
          <a:ln>
            <a:noFill/>
          </a:ln>
        </p:spPr>
      </p:pic>
      <p:pic>
        <p:nvPicPr>
          <p:cNvPr id="105" name="Google Shape;105;p18"/>
          <p:cNvPicPr preferRelativeResize="0"/>
          <p:nvPr/>
        </p:nvPicPr>
        <p:blipFill rotWithShape="1">
          <a:blip r:embed="rId8">
            <a:alphaModFix/>
          </a:blip>
          <a:srcRect b="28410" l="47098" r="17834" t="19257"/>
          <a:stretch/>
        </p:blipFill>
        <p:spPr>
          <a:xfrm>
            <a:off x="707475" y="2776836"/>
            <a:ext cx="981600" cy="980400"/>
          </a:xfrm>
          <a:prstGeom prst="ellipse">
            <a:avLst/>
          </a:prstGeom>
          <a:noFill/>
          <a:ln>
            <a:noFill/>
          </a:ln>
        </p:spPr>
      </p:pic>
      <p:pic>
        <p:nvPicPr>
          <p:cNvPr id="106" name="Google Shape;106;p18"/>
          <p:cNvPicPr preferRelativeResize="0"/>
          <p:nvPr/>
        </p:nvPicPr>
        <p:blipFill>
          <a:blip r:embed="rId9">
            <a:alphaModFix/>
          </a:blip>
          <a:stretch>
            <a:fillRect/>
          </a:stretch>
        </p:blipFill>
        <p:spPr>
          <a:xfrm>
            <a:off x="1522988" y="3933167"/>
            <a:ext cx="981600" cy="980400"/>
          </a:xfrm>
          <a:prstGeom prst="ellipse">
            <a:avLst/>
          </a:prstGeom>
          <a:noFill/>
          <a:ln>
            <a:noFill/>
          </a:ln>
        </p:spPr>
      </p:pic>
      <p:pic>
        <p:nvPicPr>
          <p:cNvPr id="107" name="Google Shape;107;p18"/>
          <p:cNvPicPr preferRelativeResize="0"/>
          <p:nvPr/>
        </p:nvPicPr>
        <p:blipFill rotWithShape="1">
          <a:blip r:embed="rId10">
            <a:alphaModFix/>
          </a:blip>
          <a:srcRect b="31072" l="0" r="0" t="0"/>
          <a:stretch/>
        </p:blipFill>
        <p:spPr>
          <a:xfrm>
            <a:off x="3154018" y="3933167"/>
            <a:ext cx="981600" cy="980400"/>
          </a:xfrm>
          <a:prstGeom prst="ellipse">
            <a:avLst/>
          </a:prstGeom>
          <a:noFill/>
          <a:ln>
            <a:noFill/>
          </a:ln>
        </p:spPr>
      </p:pic>
      <p:pic>
        <p:nvPicPr>
          <p:cNvPr id="108" name="Google Shape;108;p18"/>
          <p:cNvPicPr preferRelativeResize="0"/>
          <p:nvPr/>
        </p:nvPicPr>
        <p:blipFill>
          <a:blip r:embed="rId11">
            <a:alphaModFix/>
          </a:blip>
          <a:stretch>
            <a:fillRect/>
          </a:stretch>
        </p:blipFill>
        <p:spPr>
          <a:xfrm>
            <a:off x="4785047" y="3933167"/>
            <a:ext cx="981600" cy="981600"/>
          </a:xfrm>
          <a:prstGeom prst="ellipse">
            <a:avLst/>
          </a:prstGeom>
          <a:noFill/>
          <a:ln>
            <a:noFill/>
          </a:ln>
        </p:spPr>
      </p:pic>
      <p:pic>
        <p:nvPicPr>
          <p:cNvPr id="109" name="Google Shape;109;p18"/>
          <p:cNvPicPr preferRelativeResize="0"/>
          <p:nvPr/>
        </p:nvPicPr>
        <p:blipFill rotWithShape="1">
          <a:blip r:embed="rId12">
            <a:alphaModFix/>
          </a:blip>
          <a:srcRect b="55761" l="22157" r="25000" t="6937"/>
          <a:stretch/>
        </p:blipFill>
        <p:spPr>
          <a:xfrm>
            <a:off x="6416077" y="3933167"/>
            <a:ext cx="981600" cy="980400"/>
          </a:xfrm>
          <a:prstGeom prst="ellipse">
            <a:avLst/>
          </a:prstGeom>
          <a:noFill/>
          <a:ln>
            <a:noFill/>
          </a:ln>
        </p:spPr>
      </p:pic>
      <p:pic>
        <p:nvPicPr>
          <p:cNvPr id="110" name="Google Shape;110;p18"/>
          <p:cNvPicPr preferRelativeResize="0"/>
          <p:nvPr/>
        </p:nvPicPr>
        <p:blipFill>
          <a:blip r:embed="rId13">
            <a:alphaModFix/>
          </a:blip>
          <a:stretch>
            <a:fillRect/>
          </a:stretch>
        </p:blipFill>
        <p:spPr>
          <a:xfrm>
            <a:off x="7231600" y="2752677"/>
            <a:ext cx="981600" cy="981600"/>
          </a:xfrm>
          <a:prstGeom prst="ellipse">
            <a:avLst/>
          </a:prstGeom>
          <a:noFill/>
          <a:ln>
            <a:noFill/>
          </a:ln>
        </p:spPr>
      </p:pic>
      <p:pic>
        <p:nvPicPr>
          <p:cNvPr id="111" name="Google Shape;111;p18"/>
          <p:cNvPicPr preferRelativeResize="0"/>
          <p:nvPr/>
        </p:nvPicPr>
        <p:blipFill rotWithShape="1">
          <a:blip r:embed="rId14">
            <a:alphaModFix/>
          </a:blip>
          <a:srcRect b="34668" l="33980" r="0" t="13994"/>
          <a:stretch/>
        </p:blipFill>
        <p:spPr>
          <a:xfrm>
            <a:off x="6416077" y="1620465"/>
            <a:ext cx="981600" cy="980400"/>
          </a:xfrm>
          <a:prstGeom prst="ellipse">
            <a:avLst/>
          </a:prstGeom>
          <a:noFill/>
          <a:ln>
            <a:noFill/>
          </a:ln>
        </p:spPr>
      </p:pic>
      <p:pic>
        <p:nvPicPr>
          <p:cNvPr id="112" name="Google Shape;112;p18"/>
          <p:cNvPicPr preferRelativeResize="0"/>
          <p:nvPr/>
        </p:nvPicPr>
        <p:blipFill rotWithShape="1">
          <a:blip r:embed="rId15">
            <a:alphaModFix/>
          </a:blip>
          <a:srcRect b="27456" l="20525" r="12509" t="4363"/>
          <a:stretch/>
        </p:blipFill>
        <p:spPr>
          <a:xfrm>
            <a:off x="2338503" y="2753282"/>
            <a:ext cx="981600" cy="980400"/>
          </a:xfrm>
          <a:prstGeom prst="ellipse">
            <a:avLst/>
          </a:prstGeom>
          <a:noFill/>
          <a:ln>
            <a:noFill/>
          </a:ln>
        </p:spPr>
      </p:pic>
      <p:sp>
        <p:nvSpPr>
          <p:cNvPr id="113" name="Google Shape;113;p18"/>
          <p:cNvSpPr txBox="1"/>
          <p:nvPr/>
        </p:nvSpPr>
        <p:spPr>
          <a:xfrm>
            <a:off x="1604000" y="250472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Sehrish</a:t>
            </a:r>
            <a:endParaRPr sz="1200">
              <a:solidFill>
                <a:srgbClr val="4D4D4D"/>
              </a:solidFill>
              <a:latin typeface="Helvetica Neue"/>
              <a:ea typeface="Helvetica Neue"/>
              <a:cs typeface="Helvetica Neue"/>
              <a:sym typeface="Helvetica Neue"/>
            </a:endParaRPr>
          </a:p>
        </p:txBody>
      </p:sp>
      <p:sp>
        <p:nvSpPr>
          <p:cNvPr id="114" name="Google Shape;114;p18"/>
          <p:cNvSpPr txBox="1"/>
          <p:nvPr/>
        </p:nvSpPr>
        <p:spPr>
          <a:xfrm>
            <a:off x="3259550" y="250472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Marie</a:t>
            </a:r>
            <a:endParaRPr sz="1200">
              <a:solidFill>
                <a:srgbClr val="4D4D4D"/>
              </a:solidFill>
              <a:latin typeface="Helvetica Neue"/>
              <a:ea typeface="Helvetica Neue"/>
              <a:cs typeface="Helvetica Neue"/>
              <a:sym typeface="Helvetica Neue"/>
            </a:endParaRPr>
          </a:p>
        </p:txBody>
      </p:sp>
      <p:sp>
        <p:nvSpPr>
          <p:cNvPr id="115" name="Google Shape;115;p18"/>
          <p:cNvSpPr txBox="1"/>
          <p:nvPr/>
        </p:nvSpPr>
        <p:spPr>
          <a:xfrm>
            <a:off x="4866050" y="250472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Adele</a:t>
            </a:r>
            <a:endParaRPr sz="1200">
              <a:solidFill>
                <a:srgbClr val="4D4D4D"/>
              </a:solidFill>
              <a:latin typeface="Helvetica Neue"/>
              <a:ea typeface="Helvetica Neue"/>
              <a:cs typeface="Helvetica Neue"/>
              <a:sym typeface="Helvetica Neue"/>
            </a:endParaRPr>
          </a:p>
        </p:txBody>
      </p:sp>
      <p:sp>
        <p:nvSpPr>
          <p:cNvPr id="116" name="Google Shape;116;p18"/>
          <p:cNvSpPr txBox="1"/>
          <p:nvPr/>
        </p:nvSpPr>
        <p:spPr>
          <a:xfrm>
            <a:off x="6497050" y="250472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Shazia</a:t>
            </a:r>
            <a:endParaRPr sz="1200">
              <a:solidFill>
                <a:srgbClr val="4D4D4D"/>
              </a:solidFill>
              <a:latin typeface="Helvetica Neue"/>
              <a:ea typeface="Helvetica Neue"/>
              <a:cs typeface="Helvetica Neue"/>
              <a:sym typeface="Helvetica Neue"/>
            </a:endParaRPr>
          </a:p>
        </p:txBody>
      </p:sp>
      <p:sp>
        <p:nvSpPr>
          <p:cNvPr id="117" name="Google Shape;117;p18"/>
          <p:cNvSpPr txBox="1"/>
          <p:nvPr/>
        </p:nvSpPr>
        <p:spPr>
          <a:xfrm>
            <a:off x="788475" y="366107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Alex</a:t>
            </a:r>
            <a:endParaRPr sz="1200">
              <a:solidFill>
                <a:srgbClr val="4D4D4D"/>
              </a:solidFill>
              <a:latin typeface="Helvetica Neue"/>
              <a:ea typeface="Helvetica Neue"/>
              <a:cs typeface="Helvetica Neue"/>
              <a:sym typeface="Helvetica Neue"/>
            </a:endParaRPr>
          </a:p>
        </p:txBody>
      </p:sp>
      <p:sp>
        <p:nvSpPr>
          <p:cNvPr id="118" name="Google Shape;118;p18"/>
          <p:cNvSpPr txBox="1"/>
          <p:nvPr/>
        </p:nvSpPr>
        <p:spPr>
          <a:xfrm>
            <a:off x="2419500" y="366107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Dai Dai</a:t>
            </a:r>
            <a:endParaRPr sz="1200">
              <a:solidFill>
                <a:srgbClr val="4D4D4D"/>
              </a:solidFill>
              <a:latin typeface="Helvetica Neue"/>
              <a:ea typeface="Helvetica Neue"/>
              <a:cs typeface="Helvetica Neue"/>
              <a:sym typeface="Helvetica Neue"/>
            </a:endParaRPr>
          </a:p>
        </p:txBody>
      </p:sp>
      <p:sp>
        <p:nvSpPr>
          <p:cNvPr id="119" name="Google Shape;119;p18"/>
          <p:cNvSpPr txBox="1"/>
          <p:nvPr/>
        </p:nvSpPr>
        <p:spPr>
          <a:xfrm>
            <a:off x="4037863" y="3661075"/>
            <a:ext cx="8196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Miriam</a:t>
            </a:r>
            <a:endParaRPr sz="1200">
              <a:solidFill>
                <a:srgbClr val="4D4D4D"/>
              </a:solidFill>
              <a:latin typeface="Helvetica Neue"/>
              <a:ea typeface="Helvetica Neue"/>
              <a:cs typeface="Helvetica Neue"/>
              <a:sym typeface="Helvetica Neue"/>
            </a:endParaRPr>
          </a:p>
        </p:txBody>
      </p:sp>
      <p:sp>
        <p:nvSpPr>
          <p:cNvPr id="120" name="Google Shape;120;p18"/>
          <p:cNvSpPr txBox="1"/>
          <p:nvPr/>
        </p:nvSpPr>
        <p:spPr>
          <a:xfrm>
            <a:off x="5467363" y="366107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Shanmathi</a:t>
            </a:r>
            <a:endParaRPr sz="1200">
              <a:solidFill>
                <a:srgbClr val="4D4D4D"/>
              </a:solidFill>
              <a:latin typeface="Helvetica Neue"/>
              <a:ea typeface="Helvetica Neue"/>
              <a:cs typeface="Helvetica Neue"/>
              <a:sym typeface="Helvetica Neue"/>
            </a:endParaRPr>
          </a:p>
        </p:txBody>
      </p:sp>
      <p:sp>
        <p:nvSpPr>
          <p:cNvPr id="121" name="Google Shape;121;p18"/>
          <p:cNvSpPr txBox="1"/>
          <p:nvPr/>
        </p:nvSpPr>
        <p:spPr>
          <a:xfrm>
            <a:off x="7137713" y="366107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Yuri</a:t>
            </a:r>
            <a:endParaRPr sz="1200">
              <a:solidFill>
                <a:srgbClr val="4D4D4D"/>
              </a:solidFill>
              <a:latin typeface="Helvetica Neue"/>
              <a:ea typeface="Helvetica Neue"/>
              <a:cs typeface="Helvetica Neue"/>
              <a:sym typeface="Helvetica Neue"/>
            </a:endParaRPr>
          </a:p>
        </p:txBody>
      </p:sp>
      <p:sp>
        <p:nvSpPr>
          <p:cNvPr id="122" name="Google Shape;122;p18"/>
          <p:cNvSpPr txBox="1"/>
          <p:nvPr/>
        </p:nvSpPr>
        <p:spPr>
          <a:xfrm>
            <a:off x="6329813" y="481742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Sepideh</a:t>
            </a:r>
            <a:endParaRPr sz="1200">
              <a:solidFill>
                <a:srgbClr val="4D4D4D"/>
              </a:solidFill>
              <a:latin typeface="Helvetica Neue"/>
              <a:ea typeface="Helvetica Neue"/>
              <a:cs typeface="Helvetica Neue"/>
              <a:sym typeface="Helvetica Neue"/>
            </a:endParaRPr>
          </a:p>
        </p:txBody>
      </p:sp>
      <p:sp>
        <p:nvSpPr>
          <p:cNvPr id="123" name="Google Shape;123;p18"/>
          <p:cNvSpPr txBox="1"/>
          <p:nvPr/>
        </p:nvSpPr>
        <p:spPr>
          <a:xfrm>
            <a:off x="4698788" y="481742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Göknur</a:t>
            </a:r>
            <a:endParaRPr sz="1200">
              <a:solidFill>
                <a:srgbClr val="4D4D4D"/>
              </a:solidFill>
              <a:latin typeface="Helvetica Neue"/>
              <a:ea typeface="Helvetica Neue"/>
              <a:cs typeface="Helvetica Neue"/>
              <a:sym typeface="Helvetica Neue"/>
            </a:endParaRPr>
          </a:p>
        </p:txBody>
      </p:sp>
      <p:sp>
        <p:nvSpPr>
          <p:cNvPr id="124" name="Google Shape;124;p18"/>
          <p:cNvSpPr txBox="1"/>
          <p:nvPr/>
        </p:nvSpPr>
        <p:spPr>
          <a:xfrm>
            <a:off x="3092288" y="481742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Nikki</a:t>
            </a:r>
            <a:endParaRPr sz="1200">
              <a:solidFill>
                <a:srgbClr val="4D4D4D"/>
              </a:solidFill>
              <a:latin typeface="Helvetica Neue"/>
              <a:ea typeface="Helvetica Neue"/>
              <a:cs typeface="Helvetica Neue"/>
              <a:sym typeface="Helvetica Neue"/>
            </a:endParaRPr>
          </a:p>
        </p:txBody>
      </p:sp>
      <p:sp>
        <p:nvSpPr>
          <p:cNvPr id="125" name="Google Shape;125;p18"/>
          <p:cNvSpPr txBox="1"/>
          <p:nvPr/>
        </p:nvSpPr>
        <p:spPr>
          <a:xfrm>
            <a:off x="1457763" y="4817425"/>
            <a:ext cx="1154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D4D4D"/>
                </a:solidFill>
                <a:latin typeface="Helvetica Neue"/>
                <a:ea typeface="Helvetica Neue"/>
                <a:cs typeface="Helvetica Neue"/>
                <a:sym typeface="Helvetica Neue"/>
              </a:rPr>
              <a:t>Anna</a:t>
            </a:r>
            <a:endParaRPr sz="1200">
              <a:solidFill>
                <a:srgbClr val="4D4D4D"/>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nvSpPr>
        <p:spPr>
          <a:xfrm>
            <a:off x="825300" y="309500"/>
            <a:ext cx="6720300" cy="65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88398A"/>
                </a:solidFill>
                <a:latin typeface="Helvetica Neue"/>
                <a:ea typeface="Helvetica Neue"/>
                <a:cs typeface="Helvetica Neue"/>
                <a:sym typeface="Helvetica Neue"/>
              </a:rPr>
              <a:t>You can find us</a:t>
            </a:r>
            <a:r>
              <a:rPr b="1" lang="en" sz="3600">
                <a:solidFill>
                  <a:srgbClr val="88398A"/>
                </a:solidFill>
                <a:latin typeface="Helvetica Neue"/>
                <a:ea typeface="Helvetica Neue"/>
                <a:cs typeface="Helvetica Neue"/>
                <a:sym typeface="Helvetica Neue"/>
              </a:rPr>
              <a:t> online</a:t>
            </a:r>
            <a:r>
              <a:rPr b="1" i="0" lang="en" sz="3600" u="none" cap="none" strike="noStrike">
                <a:solidFill>
                  <a:srgbClr val="88398A"/>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nvGrpSpPr>
          <p:cNvPr id="131" name="Google Shape;131;p19"/>
          <p:cNvGrpSpPr/>
          <p:nvPr/>
        </p:nvGrpSpPr>
        <p:grpSpPr>
          <a:xfrm>
            <a:off x="852175" y="1040922"/>
            <a:ext cx="7961200" cy="3691278"/>
            <a:chOff x="852175" y="1040922"/>
            <a:chExt cx="7961200" cy="3691278"/>
          </a:xfrm>
        </p:grpSpPr>
        <p:pic>
          <p:nvPicPr>
            <p:cNvPr id="132" name="Google Shape;132;p19"/>
            <p:cNvPicPr preferRelativeResize="0"/>
            <p:nvPr/>
          </p:nvPicPr>
          <p:blipFill rotWithShape="1">
            <a:blip r:embed="rId3">
              <a:alphaModFix/>
            </a:blip>
            <a:srcRect b="0" l="0" r="0" t="0"/>
            <a:stretch/>
          </p:blipFill>
          <p:spPr>
            <a:xfrm>
              <a:off x="852175" y="2067412"/>
              <a:ext cx="2888625" cy="984775"/>
            </a:xfrm>
            <a:prstGeom prst="rect">
              <a:avLst/>
            </a:prstGeom>
            <a:noFill/>
            <a:ln>
              <a:noFill/>
            </a:ln>
          </p:spPr>
        </p:pic>
        <p:pic>
          <p:nvPicPr>
            <p:cNvPr id="133" name="Google Shape;133;p19"/>
            <p:cNvPicPr preferRelativeResize="0"/>
            <p:nvPr/>
          </p:nvPicPr>
          <p:blipFill rotWithShape="1">
            <a:blip r:embed="rId4">
              <a:alphaModFix/>
            </a:blip>
            <a:srcRect b="0" l="0" r="0" t="0"/>
            <a:stretch/>
          </p:blipFill>
          <p:spPr>
            <a:xfrm>
              <a:off x="1203309" y="3299350"/>
              <a:ext cx="2376520" cy="984775"/>
            </a:xfrm>
            <a:prstGeom prst="rect">
              <a:avLst/>
            </a:prstGeom>
            <a:noFill/>
            <a:ln>
              <a:noFill/>
            </a:ln>
          </p:spPr>
        </p:pic>
        <p:pic>
          <p:nvPicPr>
            <p:cNvPr id="134" name="Google Shape;134;p19"/>
            <p:cNvPicPr preferRelativeResize="0"/>
            <p:nvPr/>
          </p:nvPicPr>
          <p:blipFill rotWithShape="1">
            <a:blip r:embed="rId5">
              <a:alphaModFix/>
            </a:blip>
            <a:srcRect b="0" l="0" r="0" t="0"/>
            <a:stretch/>
          </p:blipFill>
          <p:spPr>
            <a:xfrm>
              <a:off x="6189887" y="1040922"/>
              <a:ext cx="1635900" cy="1278975"/>
            </a:xfrm>
            <a:prstGeom prst="rect">
              <a:avLst/>
            </a:prstGeom>
            <a:noFill/>
            <a:ln>
              <a:noFill/>
            </a:ln>
          </p:spPr>
        </p:pic>
        <p:pic>
          <p:nvPicPr>
            <p:cNvPr id="135" name="Google Shape;135;p19"/>
            <p:cNvPicPr preferRelativeResize="0"/>
            <p:nvPr/>
          </p:nvPicPr>
          <p:blipFill rotWithShape="1">
            <a:blip r:embed="rId6">
              <a:alphaModFix/>
            </a:blip>
            <a:srcRect b="0" l="0" r="0" t="0"/>
            <a:stretch/>
          </p:blipFill>
          <p:spPr>
            <a:xfrm>
              <a:off x="6241878" y="2931200"/>
              <a:ext cx="1149645" cy="1146100"/>
            </a:xfrm>
            <a:prstGeom prst="rect">
              <a:avLst/>
            </a:prstGeom>
            <a:noFill/>
            <a:ln>
              <a:noFill/>
            </a:ln>
          </p:spPr>
        </p:pic>
        <p:pic>
          <p:nvPicPr>
            <p:cNvPr id="136" name="Google Shape;136;p19"/>
            <p:cNvPicPr preferRelativeResize="0"/>
            <p:nvPr/>
          </p:nvPicPr>
          <p:blipFill rotWithShape="1">
            <a:blip r:embed="rId7">
              <a:alphaModFix/>
            </a:blip>
            <a:srcRect b="0" l="0" r="0" t="0"/>
            <a:stretch/>
          </p:blipFill>
          <p:spPr>
            <a:xfrm>
              <a:off x="4101553" y="2483114"/>
              <a:ext cx="1531925" cy="1146111"/>
            </a:xfrm>
            <a:prstGeom prst="rect">
              <a:avLst/>
            </a:prstGeom>
            <a:noFill/>
            <a:ln>
              <a:noFill/>
            </a:ln>
          </p:spPr>
        </p:pic>
        <p:sp>
          <p:nvSpPr>
            <p:cNvPr id="137" name="Google Shape;137;p19"/>
            <p:cNvSpPr txBox="1"/>
            <p:nvPr/>
          </p:nvSpPr>
          <p:spPr>
            <a:xfrm>
              <a:off x="6189875" y="4077300"/>
              <a:ext cx="26235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88398A"/>
                  </a:solidFill>
                  <a:latin typeface="Helvetica Neue"/>
                  <a:ea typeface="Helvetica Neue"/>
                  <a:cs typeface="Helvetica Neue"/>
                  <a:sym typeface="Helvetica Neue"/>
                </a:rPr>
                <a:t>@RladiesMelbourne</a:t>
              </a:r>
              <a:endParaRPr b="0" i="0" sz="2000" u="none" cap="none" strike="noStrike">
                <a:solidFill>
                  <a:srgbClr val="000000"/>
                </a:solidFill>
                <a:latin typeface="Arial"/>
                <a:ea typeface="Arial"/>
                <a:cs typeface="Arial"/>
                <a:sym typeface="Arial"/>
              </a:endParaRPr>
            </a:p>
          </p:txBody>
        </p:sp>
        <p:sp>
          <p:nvSpPr>
            <p:cNvPr id="138" name="Google Shape;138;p19"/>
            <p:cNvSpPr txBox="1"/>
            <p:nvPr/>
          </p:nvSpPr>
          <p:spPr>
            <a:xfrm>
              <a:off x="6062250" y="2240950"/>
              <a:ext cx="18816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88398A"/>
                  </a:solidFill>
                  <a:latin typeface="Helvetica Neue"/>
                  <a:ea typeface="Helvetica Neue"/>
                  <a:cs typeface="Helvetica Neue"/>
                  <a:sym typeface="Helvetica Neue"/>
                </a:rPr>
                <a:t>@RladiesMelb</a:t>
              </a:r>
              <a:endParaRPr b="0" i="0" sz="2000" u="none" cap="none" strike="noStrike">
                <a:solidFill>
                  <a:srgbClr val="000000"/>
                </a:solidFill>
                <a:latin typeface="Arial"/>
                <a:ea typeface="Arial"/>
                <a:cs typeface="Arial"/>
                <a:sym typeface="Arial"/>
              </a:endParaRPr>
            </a:p>
          </p:txBody>
        </p:sp>
        <p:sp>
          <p:nvSpPr>
            <p:cNvPr id="139" name="Google Shape;139;p19"/>
            <p:cNvSpPr txBox="1"/>
            <p:nvPr/>
          </p:nvSpPr>
          <p:spPr>
            <a:xfrm>
              <a:off x="1533875" y="1412500"/>
              <a:ext cx="3417900" cy="6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88398A"/>
                  </a:solidFill>
                  <a:latin typeface="Helvetica Neue"/>
                  <a:ea typeface="Helvetica Neue"/>
                  <a:cs typeface="Helvetica Neue"/>
                  <a:sym typeface="Helvetica Neue"/>
                </a:rPr>
                <a:t>R-Ladies Melbourne</a:t>
              </a:r>
              <a:endParaRPr b="0" i="0" sz="2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nvSpPr>
        <p:spPr>
          <a:xfrm>
            <a:off x="507350" y="274000"/>
            <a:ext cx="7306800" cy="51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88398A"/>
                </a:solidFill>
                <a:latin typeface="Helvetica Neue"/>
                <a:ea typeface="Helvetica Neue"/>
                <a:cs typeface="Helvetica Neue"/>
                <a:sym typeface="Helvetica Neue"/>
              </a:rPr>
              <a:t>A big thank</a:t>
            </a:r>
            <a:r>
              <a:rPr b="1" lang="en" sz="3600">
                <a:solidFill>
                  <a:srgbClr val="88398A"/>
                </a:solidFill>
                <a:latin typeface="Helvetica Neue"/>
                <a:ea typeface="Helvetica Neue"/>
                <a:cs typeface="Helvetica Neue"/>
                <a:sym typeface="Helvetica Neue"/>
              </a:rPr>
              <a:t> you</a:t>
            </a:r>
            <a:r>
              <a:rPr b="1" i="0" lang="en" sz="3600" u="none" cap="none" strike="noStrike">
                <a:solidFill>
                  <a:srgbClr val="88398A"/>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145" name="Google Shape;145;p20"/>
          <p:cNvSpPr txBox="1"/>
          <p:nvPr/>
        </p:nvSpPr>
        <p:spPr>
          <a:xfrm>
            <a:off x="1821525" y="945925"/>
            <a:ext cx="4829100" cy="51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88398A"/>
                </a:solidFill>
                <a:latin typeface="Helvetica Neue"/>
                <a:ea typeface="Helvetica Neue"/>
                <a:cs typeface="Helvetica Neue"/>
                <a:sym typeface="Helvetica Neue"/>
              </a:rPr>
              <a:t>To our amazing and faithful sponsors </a:t>
            </a:r>
            <a:endParaRPr b="0" i="0" sz="2000" u="none" cap="none" strike="noStrike">
              <a:solidFill>
                <a:srgbClr val="000000"/>
              </a:solidFill>
              <a:latin typeface="Arial"/>
              <a:ea typeface="Arial"/>
              <a:cs typeface="Arial"/>
              <a:sym typeface="Arial"/>
            </a:endParaRPr>
          </a:p>
        </p:txBody>
      </p:sp>
      <p:pic>
        <p:nvPicPr>
          <p:cNvPr descr="csl-limited--logo.jpg" id="146" name="Google Shape;146;p20"/>
          <p:cNvPicPr preferRelativeResize="0"/>
          <p:nvPr/>
        </p:nvPicPr>
        <p:blipFill rotWithShape="1">
          <a:blip r:embed="rId3">
            <a:alphaModFix/>
          </a:blip>
          <a:srcRect b="0" l="0" r="0" t="0"/>
          <a:stretch/>
        </p:blipFill>
        <p:spPr>
          <a:xfrm>
            <a:off x="2532973" y="1767618"/>
            <a:ext cx="1925140" cy="988600"/>
          </a:xfrm>
          <a:prstGeom prst="rect">
            <a:avLst/>
          </a:prstGeom>
          <a:noFill/>
          <a:ln>
            <a:noFill/>
          </a:ln>
        </p:spPr>
      </p:pic>
      <p:pic>
        <p:nvPicPr>
          <p:cNvPr id="147" name="Google Shape;147;p20"/>
          <p:cNvPicPr preferRelativeResize="0"/>
          <p:nvPr/>
        </p:nvPicPr>
        <p:blipFill rotWithShape="1">
          <a:blip r:embed="rId4">
            <a:alphaModFix/>
          </a:blip>
          <a:srcRect b="0" l="0" r="0" t="0"/>
          <a:stretch/>
        </p:blipFill>
        <p:spPr>
          <a:xfrm>
            <a:off x="4659374" y="1654351"/>
            <a:ext cx="895140" cy="988600"/>
          </a:xfrm>
          <a:prstGeom prst="rect">
            <a:avLst/>
          </a:prstGeom>
          <a:noFill/>
          <a:ln>
            <a:noFill/>
          </a:ln>
        </p:spPr>
      </p:pic>
      <p:sp>
        <p:nvSpPr>
          <p:cNvPr id="148" name="Google Shape;148;p20"/>
          <p:cNvSpPr txBox="1"/>
          <p:nvPr/>
        </p:nvSpPr>
        <p:spPr>
          <a:xfrm>
            <a:off x="4155675" y="2483089"/>
            <a:ext cx="1800600" cy="496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Matt Ritchie</a:t>
            </a:r>
            <a:endParaRPr b="0" i="0" sz="1100" u="none" cap="none" strike="noStrike">
              <a:solidFill>
                <a:srgbClr val="000000"/>
              </a:solidFill>
              <a:latin typeface="Helvetica Neue"/>
              <a:ea typeface="Helvetica Neue"/>
              <a:cs typeface="Helvetica Neue"/>
              <a:sym typeface="Helvetica Neue"/>
            </a:endParaRPr>
          </a:p>
        </p:txBody>
      </p:sp>
      <p:grpSp>
        <p:nvGrpSpPr>
          <p:cNvPr id="149" name="Google Shape;149;p20"/>
          <p:cNvGrpSpPr/>
          <p:nvPr/>
        </p:nvGrpSpPr>
        <p:grpSpPr>
          <a:xfrm>
            <a:off x="2317451" y="3152844"/>
            <a:ext cx="1402921" cy="820140"/>
            <a:chOff x="102421" y="1611430"/>
            <a:chExt cx="1642957" cy="1048102"/>
          </a:xfrm>
        </p:grpSpPr>
        <p:pic>
          <p:nvPicPr>
            <p:cNvPr id="150" name="Google Shape;150;p20"/>
            <p:cNvPicPr preferRelativeResize="0"/>
            <p:nvPr/>
          </p:nvPicPr>
          <p:blipFill rotWithShape="1">
            <a:blip r:embed="rId5">
              <a:alphaModFix/>
            </a:blip>
            <a:srcRect b="0" l="0" r="0" t="0"/>
            <a:stretch/>
          </p:blipFill>
          <p:spPr>
            <a:xfrm>
              <a:off x="102421" y="1611430"/>
              <a:ext cx="1440300" cy="1048102"/>
            </a:xfrm>
            <a:prstGeom prst="rect">
              <a:avLst/>
            </a:prstGeom>
            <a:noFill/>
            <a:ln>
              <a:noFill/>
            </a:ln>
          </p:spPr>
        </p:pic>
        <p:pic>
          <p:nvPicPr>
            <p:cNvPr descr="camera.png" id="151" name="Google Shape;151;p20"/>
            <p:cNvPicPr preferRelativeResize="0"/>
            <p:nvPr/>
          </p:nvPicPr>
          <p:blipFill rotWithShape="1">
            <a:blip r:embed="rId6">
              <a:alphaModFix/>
            </a:blip>
            <a:srcRect b="0" l="0" r="0" t="0"/>
            <a:stretch/>
          </p:blipFill>
          <p:spPr>
            <a:xfrm>
              <a:off x="1401428" y="1673821"/>
              <a:ext cx="343950" cy="270153"/>
            </a:xfrm>
            <a:prstGeom prst="rect">
              <a:avLst/>
            </a:prstGeom>
            <a:noFill/>
            <a:ln>
              <a:noFill/>
            </a:ln>
          </p:spPr>
        </p:pic>
      </p:grpSp>
      <p:pic>
        <p:nvPicPr>
          <p:cNvPr id="152" name="Google Shape;152;p20"/>
          <p:cNvPicPr preferRelativeResize="0"/>
          <p:nvPr/>
        </p:nvPicPr>
        <p:blipFill rotWithShape="1">
          <a:blip r:embed="rId7">
            <a:alphaModFix/>
          </a:blip>
          <a:srcRect b="0" l="0" r="0" t="0"/>
          <a:stretch/>
        </p:blipFill>
        <p:spPr>
          <a:xfrm>
            <a:off x="4281304" y="3182024"/>
            <a:ext cx="1818219" cy="496941"/>
          </a:xfrm>
          <a:prstGeom prst="rect">
            <a:avLst/>
          </a:prstGeom>
          <a:noFill/>
          <a:ln>
            <a:noFill/>
          </a:ln>
        </p:spPr>
      </p:pic>
      <p:pic>
        <p:nvPicPr>
          <p:cNvPr descr="camera.png" id="153" name="Google Shape;153;p20"/>
          <p:cNvPicPr preferRelativeResize="0"/>
          <p:nvPr/>
        </p:nvPicPr>
        <p:blipFill rotWithShape="1">
          <a:blip r:embed="rId6">
            <a:alphaModFix/>
          </a:blip>
          <a:srcRect b="0" l="0" r="0" t="0"/>
          <a:stretch/>
        </p:blipFill>
        <p:spPr>
          <a:xfrm>
            <a:off x="4281308" y="3756547"/>
            <a:ext cx="293688" cy="211389"/>
          </a:xfrm>
          <a:prstGeom prst="rect">
            <a:avLst/>
          </a:prstGeom>
          <a:noFill/>
          <a:ln>
            <a:noFill/>
          </a:ln>
        </p:spPr>
      </p:pic>
      <p:pic>
        <p:nvPicPr>
          <p:cNvPr id="154" name="Google Shape;154;p20"/>
          <p:cNvPicPr preferRelativeResize="0"/>
          <p:nvPr/>
        </p:nvPicPr>
        <p:blipFill rotWithShape="1">
          <a:blip r:embed="rId8">
            <a:alphaModFix/>
          </a:blip>
          <a:srcRect b="0" l="0" r="0" t="0"/>
          <a:stretch/>
        </p:blipFill>
        <p:spPr>
          <a:xfrm>
            <a:off x="6411226" y="1946025"/>
            <a:ext cx="1402925" cy="13815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nvSpPr>
        <p:spPr>
          <a:xfrm>
            <a:off x="825300" y="309500"/>
            <a:ext cx="6720300" cy="65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88398A"/>
                </a:solidFill>
                <a:latin typeface="Helvetica Neue"/>
                <a:ea typeface="Helvetica Neue"/>
                <a:cs typeface="Helvetica Neue"/>
                <a:sym typeface="Helvetica Neue"/>
              </a:rPr>
              <a:t>Welcome to Dr Virginia Liu</a:t>
            </a:r>
            <a:endParaRPr b="0" i="0" sz="1400" u="none" cap="none" strike="noStrike">
              <a:solidFill>
                <a:srgbClr val="000000"/>
              </a:solidFill>
              <a:latin typeface="Arial"/>
              <a:ea typeface="Arial"/>
              <a:cs typeface="Arial"/>
              <a:sym typeface="Arial"/>
            </a:endParaRPr>
          </a:p>
        </p:txBody>
      </p:sp>
      <p:sp>
        <p:nvSpPr>
          <p:cNvPr id="160" name="Google Shape;160;p21"/>
          <p:cNvSpPr txBox="1"/>
          <p:nvPr/>
        </p:nvSpPr>
        <p:spPr>
          <a:xfrm>
            <a:off x="3214775" y="1684450"/>
            <a:ext cx="4281300" cy="26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450" u="none" cap="none" strike="noStrike">
              <a:solidFill>
                <a:srgbClr val="202124"/>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sz="2400">
              <a:solidFill>
                <a:srgbClr val="88398A"/>
              </a:solidFill>
              <a:highlight>
                <a:srgbClr val="F8F8F8"/>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rPr lang="en" sz="1800">
                <a:solidFill>
                  <a:srgbClr val="202124"/>
                </a:solidFill>
                <a:highlight>
                  <a:srgbClr val="FFFFFF"/>
                </a:highlight>
                <a:latin typeface="Helvetica Neue"/>
                <a:ea typeface="Helvetica Neue"/>
                <a:cs typeface="Helvetica Neue"/>
                <a:sym typeface="Helvetica Neue"/>
              </a:rPr>
              <a:t>The development of Depth-Dependent Binocular Visual Fields Simulation and Visualization package. </a:t>
            </a:r>
            <a:endParaRPr sz="1800">
              <a:solidFill>
                <a:srgbClr val="202124"/>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t/>
            </a:r>
            <a:endParaRPr sz="1800">
              <a:solidFill>
                <a:srgbClr val="202124"/>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t/>
            </a:r>
            <a:endParaRPr sz="1800">
              <a:solidFill>
                <a:srgbClr val="202124"/>
              </a:solidFill>
              <a:highlight>
                <a:srgbClr val="FFFFFF"/>
              </a:highlight>
              <a:latin typeface="Helvetica Neue"/>
              <a:ea typeface="Helvetica Neue"/>
              <a:cs typeface="Helvetica Neue"/>
              <a:sym typeface="Helvetica Neue"/>
            </a:endParaRPr>
          </a:p>
        </p:txBody>
      </p:sp>
      <p:sp>
        <p:nvSpPr>
          <p:cNvPr id="161" name="Google Shape;161;p21"/>
          <p:cNvSpPr txBox="1"/>
          <p:nvPr/>
        </p:nvSpPr>
        <p:spPr>
          <a:xfrm>
            <a:off x="3214775" y="3650200"/>
            <a:ext cx="5030100" cy="5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The material of the event can be found at</a:t>
            </a:r>
            <a:endParaRPr b="0" i="0" sz="1400" u="none" cap="none" strike="noStrike">
              <a:solidFill>
                <a:srgbClr val="000000"/>
              </a:solidFill>
              <a:latin typeface="Helvetica Neue"/>
              <a:ea typeface="Helvetica Neue"/>
              <a:cs typeface="Helvetica Neue"/>
              <a:sym typeface="Helvetica Neue"/>
            </a:endParaRPr>
          </a:p>
        </p:txBody>
      </p:sp>
      <p:pic>
        <p:nvPicPr>
          <p:cNvPr id="162" name="Google Shape;162;p21"/>
          <p:cNvPicPr preferRelativeResize="0"/>
          <p:nvPr/>
        </p:nvPicPr>
        <p:blipFill rotWithShape="1">
          <a:blip r:embed="rId3">
            <a:alphaModFix/>
          </a:blip>
          <a:srcRect b="0" l="28780" r="17018" t="25556"/>
          <a:stretch/>
        </p:blipFill>
        <p:spPr>
          <a:xfrm>
            <a:off x="619251" y="1969976"/>
            <a:ext cx="2389470" cy="21880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